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2" name="簡報標題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簡報標題</a:t>
            </a:r>
          </a:p>
        </p:txBody>
      </p:sp>
      <p:sp>
        <p:nvSpPr>
          <p:cNvPr id="13" name="內文層級一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酪梨與萊姆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簡報標題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簡報標題</a:t>
            </a:r>
          </a:p>
        </p:txBody>
      </p:sp>
      <p:sp>
        <p:nvSpPr>
          <p:cNvPr id="23" name="作者和日期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24" name="內文層級一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替用照片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一碗鮭魚餅、沙拉和鷹嘴豆泥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幻燈片標題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幻燈片標題</a:t>
            </a:r>
          </a:p>
        </p:txBody>
      </p:sp>
      <p:sp>
        <p:nvSpPr>
          <p:cNvPr id="34" name="內文層級一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幻燈片子標題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43" name="幻燈片子標題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幻燈片子標題</a:t>
            </a:r>
          </a:p>
        </p:txBody>
      </p:sp>
      <p:sp>
        <p:nvSpPr>
          <p:cNvPr id="44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燈片子標題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幻燈片子標題</a:t>
            </a:r>
          </a:p>
        </p:txBody>
      </p:sp>
      <p:sp>
        <p:nvSpPr>
          <p:cNvPr id="61" name="內文層級一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一碗搭配洋香菜奶油、烤榛子和刨絲帕瑪森起司的特寬麵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幻燈片標題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6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章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節標題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章節標題</a:t>
            </a:r>
          </a:p>
        </p:txBody>
      </p:sp>
      <p:sp>
        <p:nvSpPr>
          <p:cNvPr id="72" name="幻燈片編號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只有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燈片標題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80" name="幻燈片子標題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幻燈片子標題</a:t>
            </a:r>
          </a:p>
        </p:txBody>
      </p:sp>
      <p:sp>
        <p:nvSpPr>
          <p:cNvPr id="8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議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議程標題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議程標題</a:t>
            </a:r>
          </a:p>
        </p:txBody>
      </p:sp>
      <p:sp>
        <p:nvSpPr>
          <p:cNvPr id="89" name="議程副標題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議程副標題</a:t>
            </a:r>
          </a:p>
        </p:txBody>
      </p:sp>
      <p:sp>
        <p:nvSpPr>
          <p:cNvPr id="90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議程主題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聲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內文層級一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聲明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重要事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內文層級一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詳細資訊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詳細資訊</a:t>
            </a:r>
          </a:p>
        </p:txBody>
      </p:sp>
      <p:sp>
        <p:nvSpPr>
          <p:cNvPr id="10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出處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出處</a:t>
            </a:r>
          </a:p>
        </p:txBody>
      </p:sp>
      <p:sp>
        <p:nvSpPr>
          <p:cNvPr id="116" name="內文層級一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「著名的引言」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一碗沙拉搭配炒飯、水煮蛋和筷子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一碗鮭魚餅、沙拉和鷹嘴豆泥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一碗搭配洋香菜奶油、烤榛子和刨絲帕瑪森起司的特寬麵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一碗沙拉搭配炒飯、水煮蛋和筷子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燈片標題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幻燈片標題</a:t>
            </a:r>
          </a:p>
        </p:txBody>
      </p:sp>
      <p:sp>
        <p:nvSpPr>
          <p:cNvPr id="3" name="內文層級一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Figure_1.png" descr="Figure_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324" y="2570618"/>
            <a:ext cx="11433018" cy="857476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左圖是AI模型的性能圖以ROC Curve所示，我們可以想像此模型在醫院的運用情境是：某病患被緊急送往急診室快速地拍攝X光片後立即給予現場醫護人員檢傷的預測結果（以資料來看只分兩級），藉此輔助分類患者。…"/>
          <p:cNvSpPr txBox="1"/>
          <p:nvPr/>
        </p:nvSpPr>
        <p:spPr>
          <a:xfrm>
            <a:off x="10904818" y="2435464"/>
            <a:ext cx="12794403" cy="990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000000"/>
                </a:solidFill>
              </a:defRPr>
            </a:pPr>
            <a:r>
              <a:t>　　左圖是AI模型的性能圖以ROC Curve所示，我們可以想像此模型在醫院的運用情境是：某病患被緊急送往急診室快速地拍攝X光片後立即給予現場醫護人員檢傷的預測結果（以資料來看只分兩級），藉此輔助分類患者。</a:t>
            </a:r>
          </a:p>
          <a:p>
            <a:pPr algn="l">
              <a:defRPr sz="3200">
                <a:solidFill>
                  <a:srgbClr val="000000"/>
                </a:solidFill>
              </a:defRPr>
            </a:pPr>
            <a:r>
              <a:t>　　目前模型性能仍有改善空間（至少沒辦法在FPR為0的前提下達到TPR為1的完美目標），假設該模型要馬上應用在場域，我們必須考量使用場域去決定模型的閥值（Threshold）進而達到我們想要的性能表現，先前提到，該模型會運用在急診室的檢傷分類預測，此舉目的是希望能夠分類到院患者，盡快地讓重症患者得到救治，從測試資料集中我們可以發現急診室患者約有16%為染病，84％為未染病，若我們將閥值調整至左圖的綠點，那所有確實染病的患者都會被偵測出來，代價是會有40%未染病患者被誤報為有染病（約佔所有病患總量1/3），若將閥值調整至粉紅色點，在沒有任何誤報的前提下（FPR為0），僅有12%的染病患者會被偵測出，醫院必須衡量何者的風險是可承受的，偽陰性檢測若造成患者死亡可能比較沒辦法接受，但偽陽性檢測也會造成醫療資源消耗，在疾病死亡率高、患者總數不多的情況下，主觀上認為以綠點作為演算法閥值或許是較好的選擇。</a:t>
            </a:r>
          </a:p>
        </p:txBody>
      </p:sp>
      <p:sp>
        <p:nvSpPr>
          <p:cNvPr id="153" name="橢圓形"/>
          <p:cNvSpPr/>
          <p:nvPr/>
        </p:nvSpPr>
        <p:spPr>
          <a:xfrm>
            <a:off x="5061486" y="3736378"/>
            <a:ext cx="324076" cy="298208"/>
          </a:xfrm>
          <a:prstGeom prst="ellipse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4" name="橢圓形"/>
          <p:cNvSpPr/>
          <p:nvPr/>
        </p:nvSpPr>
        <p:spPr>
          <a:xfrm>
            <a:off x="1888562" y="8979367"/>
            <a:ext cx="324076" cy="2982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5" name="TPR: 0.12…"/>
          <p:cNvSpPr txBox="1"/>
          <p:nvPr/>
        </p:nvSpPr>
        <p:spPr>
          <a:xfrm>
            <a:off x="2138972" y="9163804"/>
            <a:ext cx="1458165" cy="8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>
                <a:solidFill>
                  <a:schemeClr val="accent6">
                    <a:satOff val="-20754"/>
                    <a:lumOff val="-16738"/>
                  </a:schemeClr>
                </a:solidFill>
              </a:defRPr>
            </a:pPr>
            <a:r>
              <a:t>TPR: 0.12</a:t>
            </a:r>
          </a:p>
          <a:p>
            <a:pPr algn="l">
              <a:defRPr>
                <a:solidFill>
                  <a:schemeClr val="accent6">
                    <a:satOff val="-20754"/>
                    <a:lumOff val="-16738"/>
                  </a:schemeClr>
                </a:solidFill>
              </a:defRPr>
            </a:pPr>
            <a:r>
              <a:t>FPR: 0</a:t>
            </a:r>
          </a:p>
        </p:txBody>
      </p:sp>
      <p:sp>
        <p:nvSpPr>
          <p:cNvPr id="156" name="TPR: 1…"/>
          <p:cNvSpPr txBox="1"/>
          <p:nvPr/>
        </p:nvSpPr>
        <p:spPr>
          <a:xfrm>
            <a:off x="5344425" y="3931197"/>
            <a:ext cx="1288695" cy="8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</a:defRPr>
            </a:pPr>
            <a:r>
              <a:t>TPR: 1</a:t>
            </a:r>
          </a:p>
          <a:p>
            <a:pPr algn="l">
              <a:defRPr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</a:defRPr>
            </a:pPr>
            <a:r>
              <a:t>FPR: 0.4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